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0"/>
  </p:notesMasterIdLst>
  <p:sldIdLst>
    <p:sldId id="2147478325" r:id="rId5"/>
    <p:sldId id="2147478336" r:id="rId6"/>
    <p:sldId id="2147478327" r:id="rId7"/>
    <p:sldId id="2147478329" r:id="rId8"/>
    <p:sldId id="2147478330" r:id="rId9"/>
    <p:sldId id="2147478354" r:id="rId10"/>
    <p:sldId id="2147478344" r:id="rId11"/>
    <p:sldId id="2147478352" r:id="rId12"/>
    <p:sldId id="2147478356" r:id="rId13"/>
    <p:sldId id="2147478355" r:id="rId14"/>
    <p:sldId id="2147478343" r:id="rId15"/>
    <p:sldId id="2147478353" r:id="rId16"/>
    <p:sldId id="2147478348" r:id="rId17"/>
    <p:sldId id="2147478347" r:id="rId18"/>
    <p:sldId id="2147478350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049951-4102-3458-4207-FE3274C53D22}" name="TUSON, Lucy (NHS CORNWALL AND THE ISLES OF SCILLY ICB - 11N)" initials="TL(CATIOSI1" userId="S::lucy.tuson@nhs.net::fa8a0408-2301-485b-aea7-bc4cb7c71e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789"/>
    <a:srgbClr val="E3A72F"/>
    <a:srgbClr val="D54B1A"/>
    <a:srgbClr val="FFFFFF"/>
    <a:srgbClr val="A25752"/>
    <a:srgbClr val="00B3BB"/>
    <a:srgbClr val="A358B0"/>
    <a:srgbClr val="D84692"/>
    <a:srgbClr val="F76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514B-8F89-4F64-869B-77A27C5178E8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3CEAB-A492-490D-BF43-2AC45ABE9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7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Also promoting any other event that fits the well being theme over the timeframe within the campaign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7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Also promoting any other event that fits the well being theme over the timeframe within the campaign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8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Also promoting any other event that fits the well being theme over the timeframe within the campaign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1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 Community hub attending to confirm who they are/location of hubs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3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 Community hub attending to confirm who they are/location of hubs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8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Also promoting any other event that fits the wellbeing theme over the timeframe within the campaign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5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3CEAB-A492-490D-BF43-2AC45ABE97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4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31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3839"/>
            <a:ext cx="707851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28874"/>
            <a:ext cx="10972800" cy="39524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group of people with a group of people&#10;&#10;Description automatically generated">
            <a:extLst>
              <a:ext uri="{FF2B5EF4-FFF2-40B4-BE49-F238E27FC236}">
                <a16:creationId xmlns:a16="http://schemas.microsoft.com/office/drawing/2014/main" id="{13FC1722-82E6-7D8C-8C28-30D875C1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21828" cy="1328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AC7523-FA92-851A-4F5F-153B65E57062}"/>
              </a:ext>
            </a:extLst>
          </p:cNvPr>
          <p:cNvSpPr/>
          <p:nvPr userDrawn="1"/>
        </p:nvSpPr>
        <p:spPr>
          <a:xfrm>
            <a:off x="5921829" y="0"/>
            <a:ext cx="4327072" cy="1328737"/>
          </a:xfrm>
          <a:prstGeom prst="rect">
            <a:avLst/>
          </a:prstGeom>
          <a:gradFill flip="none" rotWithShape="1">
            <a:gsLst>
              <a:gs pos="0">
                <a:srgbClr val="00B3BB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1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81"/>
            <a:ext cx="10641499" cy="611649"/>
          </a:xfrm>
          <a:prstGeom prst="rect">
            <a:avLst/>
          </a:prstGeom>
        </p:spPr>
        <p:txBody>
          <a:bodyPr/>
          <a:lstStyle>
            <a:lvl1pPr>
              <a:defRPr sz="27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1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7" y="1833143"/>
            <a:ext cx="10641499" cy="2244128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7" y="6333441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DRAFT - do not circulate further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7" y="385936"/>
            <a:ext cx="7078516" cy="7715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9728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1F0631CF-DE82-7EBF-79D7-69A9CF95D5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431" y="-155642"/>
            <a:ext cx="1789889" cy="17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rgbClr val="AE25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2573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cornwall.org.uk/HealthierTogeth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iosicb.engagement@nhs.n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cornwall.org.uk/HealthierTogeth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o/l7hdkj73ppd313crzsray/ADoh5wUU2GITftyxpvBXhsM?rlkey=dixsu72jov8kldwnl888h204f&amp;st=0o96an3f&amp;dl=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A5CFA-0FAD-AD62-5314-2A363608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group of people&#10;&#10;Description automatically generated">
            <a:extLst>
              <a:ext uri="{FF2B5EF4-FFF2-40B4-BE49-F238E27FC236}">
                <a16:creationId xmlns:a16="http://schemas.microsoft.com/office/drawing/2014/main" id="{319B8795-2D26-63D8-1F35-8A282DD5A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4712"/>
            <a:ext cx="12192000" cy="52029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4AE08-B5EF-467F-82E9-2D4CF979EBBC}"/>
              </a:ext>
            </a:extLst>
          </p:cNvPr>
          <p:cNvSpPr txBox="1"/>
          <p:nvPr/>
        </p:nvSpPr>
        <p:spPr>
          <a:xfrm>
            <a:off x="4627419" y="63276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kern="10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Events overview: 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 June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4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CC36A8-C0BF-67AD-F49E-B6FE0AC82759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A8D9F-AB82-7EBD-276C-64FDB5EAC25C}"/>
              </a:ext>
            </a:extLst>
          </p:cNvPr>
          <p:cNvGrpSpPr/>
          <p:nvPr/>
        </p:nvGrpSpPr>
        <p:grpSpPr>
          <a:xfrm>
            <a:off x="0" y="1328737"/>
            <a:ext cx="1514493" cy="5529263"/>
            <a:chOff x="1628772" y="4828585"/>
            <a:chExt cx="1514493" cy="2198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AAB999-2183-12B3-C95F-25804FB52A78}"/>
                </a:ext>
              </a:extLst>
            </p:cNvPr>
            <p:cNvSpPr/>
            <p:nvPr/>
          </p:nvSpPr>
          <p:spPr>
            <a:xfrm>
              <a:off x="1628772" y="4828585"/>
              <a:ext cx="285750" cy="219810"/>
            </a:xfrm>
            <a:prstGeom prst="rect">
              <a:avLst/>
            </a:prstGeom>
            <a:solidFill>
              <a:srgbClr val="0587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1DFB26-BD18-E14A-EA93-F8D429A14921}"/>
                </a:ext>
              </a:extLst>
            </p:cNvPr>
            <p:cNvSpPr/>
            <p:nvPr/>
          </p:nvSpPr>
          <p:spPr>
            <a:xfrm>
              <a:off x="2038353" y="4828585"/>
              <a:ext cx="285750" cy="219810"/>
            </a:xfrm>
            <a:prstGeom prst="rect">
              <a:avLst/>
            </a:prstGeom>
            <a:solidFill>
              <a:srgbClr val="A257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5F7001-E6C5-463A-DD6A-E03A48F54F92}"/>
                </a:ext>
              </a:extLst>
            </p:cNvPr>
            <p:cNvSpPr/>
            <p:nvPr/>
          </p:nvSpPr>
          <p:spPr>
            <a:xfrm>
              <a:off x="2447934" y="4828585"/>
              <a:ext cx="285750" cy="219810"/>
            </a:xfrm>
            <a:prstGeom prst="rect">
              <a:avLst/>
            </a:prstGeom>
            <a:solidFill>
              <a:srgbClr val="D54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291C78-B2D8-75CD-EA21-A1BEACAA81BC}"/>
                </a:ext>
              </a:extLst>
            </p:cNvPr>
            <p:cNvSpPr/>
            <p:nvPr/>
          </p:nvSpPr>
          <p:spPr>
            <a:xfrm>
              <a:off x="2857515" y="4828585"/>
              <a:ext cx="285750" cy="219810"/>
            </a:xfrm>
            <a:prstGeom prst="rect">
              <a:avLst/>
            </a:prstGeom>
            <a:solidFill>
              <a:srgbClr val="E3A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900174C-8CC8-0A68-F6B9-48393726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28" y="1499522"/>
            <a:ext cx="9429940" cy="720080"/>
          </a:xfrm>
        </p:spPr>
        <p:txBody>
          <a:bodyPr>
            <a:normAutofit/>
          </a:bodyPr>
          <a:lstStyle/>
          <a:p>
            <a:r>
              <a:rPr lang="en-GB" dirty="0"/>
              <a:t>Overview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5F2E9-8B19-59BE-6E00-8F0C1797ADBF}"/>
              </a:ext>
            </a:extLst>
          </p:cNvPr>
          <p:cNvSpPr txBox="1"/>
          <p:nvPr/>
        </p:nvSpPr>
        <p:spPr>
          <a:xfrm>
            <a:off x="1929373" y="2219602"/>
            <a:ext cx="9971314" cy="437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NHS Cornwall and Isles of Scilly working together with local partners and organisations </a:t>
            </a: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running a health and wellbeing campaign called ‘Healthier Together’ providing advice and information about how you can make small changes in your daily life that will have a big impact on your future health and wellbeing.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part of this campaign, ther</a:t>
            </a:r>
            <a:r>
              <a:rPr lang="en-GB" sz="16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are 8 f</a:t>
            </a: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ree Summer Wellbeing Festivals are happening over the summer.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the communications toolkit for the summer wellbeing festival which provides a variety of communications materials which includes: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Poster for the main event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Poster templates – in word and power point, you can also resize for printin</a:t>
            </a:r>
            <a:r>
              <a:rPr lang="en-GB" sz="16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 as A5 leaflets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 for you to use on websites or in newsletters/other comms as required</a:t>
            </a:r>
            <a:endParaRPr lang="en-GB" sz="1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Website pages have been set up and will be updated here:  </a:t>
            </a:r>
            <a:r>
              <a:rPr lang="en-GB" sz="16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 tooltip="https://gbr01.safelinks.protection.outlook.com/?url=https%3a%2f%2fwww.healthycornwall.org.uk%2fhealthiertogether%2f&amp;data=05%7c02%7clucy.tuson%40nhs.net%7cc85d84db41c24ae0ec0308dc8ecd1101%7c37c354b285b047f5b22207b48d774ee3%7c0%7c0%7c638542258617404479%7cun"/>
              </a:rPr>
              <a:t>https://www.healthycornwall.org.uk/HealthierTogether/</a:t>
            </a:r>
            <a:br>
              <a:rPr lang="en-GB" sz="1600" u="sng" kern="100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6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support the promotion of our Summer Wellbeing Festivals using this toolkit, and if you have any questions, please get in touch with the team on: </a:t>
            </a:r>
            <a:r>
              <a:rPr lang="en-GB" sz="1600" b="1" dirty="0">
                <a:hlinkClick r:id="rId4"/>
              </a:rPr>
              <a:t>ciosicb.engagement@nhs.net</a:t>
            </a:r>
            <a:r>
              <a:rPr lang="en-GB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84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BCB-AA63-309B-7FC5-7C2C6F5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373" y="1545653"/>
            <a:ext cx="9429940" cy="720080"/>
          </a:xfrm>
        </p:spPr>
        <p:txBody>
          <a:bodyPr>
            <a:normAutofit/>
          </a:bodyPr>
          <a:lstStyle/>
          <a:p>
            <a:r>
              <a:rPr lang="en-GB" dirty="0"/>
              <a:t>Healthier Together – summer wellbeing festival </a:t>
            </a:r>
            <a:br>
              <a:rPr lang="en-GB" dirty="0"/>
            </a:br>
            <a:r>
              <a:rPr lang="en-GB" sz="1300" dirty="0"/>
              <a:t>(For use in ebulletin or web text)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FC93B-016D-19CB-A244-1368639C34E6}"/>
              </a:ext>
            </a:extLst>
          </p:cNvPr>
          <p:cNvSpPr txBox="1"/>
          <p:nvPr/>
        </p:nvSpPr>
        <p:spPr>
          <a:xfrm>
            <a:off x="1929373" y="2265733"/>
            <a:ext cx="9853046" cy="417903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NHS Cornwall and Isles of Scilly working together with lots of local organisations 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running a health and wellbeing campaign called ‘Healthier Together’ providing advice and information about how you can make small changes in your daily life that will have a big impact on your future health and wellbeing.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 along to our free Summer Wellbeing festivals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part of our campaign, we’re running free Summer Wellbeing Festivals over the summer, so why not attend one happening close to you: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Redruth Rugby Club and Elms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Saturday 3 August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 House Centre, Bude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Saturday 3 August 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Humphrey Davy School &amp; </a:t>
            </a:r>
            <a:r>
              <a:rPr lang="en-GB" sz="12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Trelya</a:t>
            </a: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Penzance 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Friday 9 August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Poltair</a:t>
            </a: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Park, St Austell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Saturday 17 August 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 Hall, Launceston 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Saturday 17 August 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Basset Centre, Camborne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Saturday 14 September 2024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Hayle Recreation Ground, Hayle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Saturday 14 September 2024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Newquay Orchard</a:t>
            </a:r>
            <a:b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Saturday 21 September</a:t>
            </a:r>
            <a:b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look forward to seeing you there!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find out more about the events visit:  </a:t>
            </a:r>
            <a:r>
              <a:rPr lang="en-GB" sz="12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 tooltip="https://gbr01.safelinks.protection.outlook.com/?url=https%3a%2f%2fwww.healthycornwall.org.uk%2fhealthiertogether%2f&amp;data=05%7c02%7clucy.tuson%40nhs.net%7cc85d84db41c24ae0ec0308dc8ecd1101%7c37c354b285b047f5b22207b48d774ee3%7c0%7c0%7c638542258617404479%7cun"/>
              </a:rPr>
              <a:t>https://www.healthycornwall.org.uk/HealthierTogether/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C36A8-C0BF-67AD-F49E-B6FE0AC82759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A8D9F-AB82-7EBD-276C-64FDB5EAC25C}"/>
              </a:ext>
            </a:extLst>
          </p:cNvPr>
          <p:cNvGrpSpPr/>
          <p:nvPr/>
        </p:nvGrpSpPr>
        <p:grpSpPr>
          <a:xfrm>
            <a:off x="0" y="1328737"/>
            <a:ext cx="1514493" cy="5529263"/>
            <a:chOff x="1628772" y="4828585"/>
            <a:chExt cx="1514493" cy="2198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AAB999-2183-12B3-C95F-25804FB52A78}"/>
                </a:ext>
              </a:extLst>
            </p:cNvPr>
            <p:cNvSpPr/>
            <p:nvPr/>
          </p:nvSpPr>
          <p:spPr>
            <a:xfrm>
              <a:off x="1628772" y="4828585"/>
              <a:ext cx="285750" cy="219810"/>
            </a:xfrm>
            <a:prstGeom prst="rect">
              <a:avLst/>
            </a:prstGeom>
            <a:solidFill>
              <a:srgbClr val="0587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1DFB26-BD18-E14A-EA93-F8D429A14921}"/>
                </a:ext>
              </a:extLst>
            </p:cNvPr>
            <p:cNvSpPr/>
            <p:nvPr/>
          </p:nvSpPr>
          <p:spPr>
            <a:xfrm>
              <a:off x="2038353" y="4828585"/>
              <a:ext cx="285750" cy="219810"/>
            </a:xfrm>
            <a:prstGeom prst="rect">
              <a:avLst/>
            </a:prstGeom>
            <a:solidFill>
              <a:srgbClr val="A257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5F7001-E6C5-463A-DD6A-E03A48F54F92}"/>
                </a:ext>
              </a:extLst>
            </p:cNvPr>
            <p:cNvSpPr/>
            <p:nvPr/>
          </p:nvSpPr>
          <p:spPr>
            <a:xfrm>
              <a:off x="2447934" y="4828585"/>
              <a:ext cx="285750" cy="219810"/>
            </a:xfrm>
            <a:prstGeom prst="rect">
              <a:avLst/>
            </a:prstGeom>
            <a:solidFill>
              <a:srgbClr val="D54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291C78-B2D8-75CD-EA21-A1BEACAA81BC}"/>
                </a:ext>
              </a:extLst>
            </p:cNvPr>
            <p:cNvSpPr/>
            <p:nvPr/>
          </p:nvSpPr>
          <p:spPr>
            <a:xfrm>
              <a:off x="2857515" y="4828585"/>
              <a:ext cx="285750" cy="219810"/>
            </a:xfrm>
            <a:prstGeom prst="rect">
              <a:avLst/>
            </a:prstGeom>
            <a:solidFill>
              <a:srgbClr val="E3A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591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A98A-7098-6BA4-29BE-70EE6256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Logos for the festival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BA1F3-306F-430E-28E6-DB7B7EB61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6" y="2033083"/>
            <a:ext cx="39528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C92F1F-E09E-CB75-53BB-4A9C1F87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6" y="1008202"/>
            <a:ext cx="5849798" cy="58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0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F04A3C-619D-5667-E9A7-09CAC698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336" y="1426407"/>
            <a:ext cx="9707502" cy="720080"/>
          </a:xfrm>
        </p:spPr>
        <p:txBody>
          <a:bodyPr>
            <a:normAutofit/>
          </a:bodyPr>
          <a:lstStyle/>
          <a:p>
            <a:r>
              <a:rPr lang="en-GB" dirty="0"/>
              <a:t>Summer Festival comms toolkit – see zip folder at end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B1C359-E271-2266-03A8-D68B5869A846}"/>
              </a:ext>
            </a:extLst>
          </p:cNvPr>
          <p:cNvGrpSpPr/>
          <p:nvPr/>
        </p:nvGrpSpPr>
        <p:grpSpPr>
          <a:xfrm>
            <a:off x="0" y="1328737"/>
            <a:ext cx="1514493" cy="5529263"/>
            <a:chOff x="1628772" y="4828585"/>
            <a:chExt cx="1514493" cy="2198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00035B-1133-6773-DAC7-5883B8A2E883}"/>
                </a:ext>
              </a:extLst>
            </p:cNvPr>
            <p:cNvSpPr/>
            <p:nvPr/>
          </p:nvSpPr>
          <p:spPr>
            <a:xfrm>
              <a:off x="1628772" y="4828585"/>
              <a:ext cx="285750" cy="219810"/>
            </a:xfrm>
            <a:prstGeom prst="rect">
              <a:avLst/>
            </a:prstGeom>
            <a:solidFill>
              <a:srgbClr val="0587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06F64B-9EA6-8D24-7ACB-A0506EB75A97}"/>
                </a:ext>
              </a:extLst>
            </p:cNvPr>
            <p:cNvSpPr/>
            <p:nvPr/>
          </p:nvSpPr>
          <p:spPr>
            <a:xfrm>
              <a:off x="2038353" y="4828585"/>
              <a:ext cx="285750" cy="219810"/>
            </a:xfrm>
            <a:prstGeom prst="rect">
              <a:avLst/>
            </a:prstGeom>
            <a:solidFill>
              <a:srgbClr val="A257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A5A243-FDF6-3138-47E4-3E7A52FBDAB3}"/>
                </a:ext>
              </a:extLst>
            </p:cNvPr>
            <p:cNvSpPr/>
            <p:nvPr/>
          </p:nvSpPr>
          <p:spPr>
            <a:xfrm>
              <a:off x="2447934" y="4828585"/>
              <a:ext cx="285750" cy="219810"/>
            </a:xfrm>
            <a:prstGeom prst="rect">
              <a:avLst/>
            </a:prstGeom>
            <a:solidFill>
              <a:srgbClr val="D54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1EF696-E43B-DDE4-0BE2-B9C09A0EBB45}"/>
                </a:ext>
              </a:extLst>
            </p:cNvPr>
            <p:cNvSpPr/>
            <p:nvPr/>
          </p:nvSpPr>
          <p:spPr>
            <a:xfrm>
              <a:off x="2857515" y="4828585"/>
              <a:ext cx="285750" cy="219810"/>
            </a:xfrm>
            <a:prstGeom prst="rect">
              <a:avLst/>
            </a:prstGeom>
            <a:solidFill>
              <a:srgbClr val="E3A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2E0EBEB-7B77-A38A-CED4-45305813F481}"/>
              </a:ext>
            </a:extLst>
          </p:cNvPr>
          <p:cNvSpPr txBox="1"/>
          <p:nvPr/>
        </p:nvSpPr>
        <p:spPr>
          <a:xfrm>
            <a:off x="1665336" y="2465203"/>
            <a:ext cx="1928609" cy="231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Bef>
                <a:spcPts val="600"/>
              </a:spcBef>
            </a:pPr>
            <a:r>
              <a:rPr lang="en-GB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Poster and leaflet</a:t>
            </a:r>
            <a:endParaRPr lang="en-GB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 algn="r">
              <a:lnSpc>
                <a:spcPct val="107000"/>
              </a:lnSpc>
              <a:spcBef>
                <a:spcPts val="600"/>
              </a:spcBef>
            </a:pPr>
            <a:endParaRPr lang="en-GB" dirty="0">
              <a:latin typeface="Aptos" panose="020B0004020202020204" pitchFamily="34" charset="0"/>
            </a:endParaRPr>
          </a:p>
          <a:p>
            <a:pPr lvl="0" algn="r">
              <a:lnSpc>
                <a:spcPct val="107000"/>
              </a:lnSpc>
              <a:spcBef>
                <a:spcPts val="600"/>
              </a:spcBef>
            </a:pPr>
            <a:r>
              <a:rPr lang="en-GB" b="1" dirty="0">
                <a:latin typeface="Aptos" panose="020B0004020202020204" pitchFamily="34" charset="0"/>
              </a:rPr>
              <a:t>Main A4 poster </a:t>
            </a:r>
            <a:r>
              <a:rPr lang="en-GB" dirty="0">
                <a:latin typeface="Aptos" panose="020B0004020202020204" pitchFamily="34" charset="0"/>
              </a:rPr>
              <a:t>advertising all events with a map of locations.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D9C86-F934-2036-71C8-E49A5F1F01BC}"/>
              </a:ext>
            </a:extLst>
          </p:cNvPr>
          <p:cNvSpPr txBox="1"/>
          <p:nvPr/>
        </p:nvSpPr>
        <p:spPr>
          <a:xfrm>
            <a:off x="6963052" y="2399888"/>
            <a:ext cx="1885067" cy="4409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Bef>
                <a:spcPts val="600"/>
              </a:spcBef>
            </a:pPr>
            <a:r>
              <a:rPr lang="en-GB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Self fill templates</a:t>
            </a:r>
          </a:p>
          <a:p>
            <a:pPr lvl="0" algn="r">
              <a:lnSpc>
                <a:spcPct val="107000"/>
              </a:lnSpc>
              <a:spcBef>
                <a:spcPts val="600"/>
              </a:spcBef>
            </a:pPr>
            <a:endParaRPr lang="en-GB" dirty="0">
              <a:latin typeface="Aptos" panose="020B0004020202020204" pitchFamily="34" charset="0"/>
            </a:endParaRPr>
          </a:p>
          <a:p>
            <a:pPr lvl="0" algn="r">
              <a:lnSpc>
                <a:spcPct val="107000"/>
              </a:lnSpc>
              <a:spcBef>
                <a:spcPts val="600"/>
              </a:spcBef>
            </a:pPr>
            <a:r>
              <a:rPr lang="en-GB" dirty="0">
                <a:latin typeface="Aptos" panose="020B0004020202020204" pitchFamily="34" charset="0"/>
              </a:rPr>
              <a:t>Event-specific poster with area to write about the individual event.</a:t>
            </a:r>
          </a:p>
          <a:p>
            <a:pPr lvl="0" algn="r">
              <a:lnSpc>
                <a:spcPct val="107000"/>
              </a:lnSpc>
              <a:spcBef>
                <a:spcPts val="600"/>
              </a:spcBef>
            </a:pPr>
            <a:endParaRPr lang="en-GB" dirty="0">
              <a:latin typeface="Aptos" panose="020B0004020202020204" pitchFamily="34" charset="0"/>
            </a:endParaRPr>
          </a:p>
          <a:p>
            <a:pPr lvl="0" algn="r">
              <a:lnSpc>
                <a:spcPct val="107000"/>
              </a:lnSpc>
              <a:spcBef>
                <a:spcPts val="600"/>
              </a:spcBef>
            </a:pPr>
            <a:r>
              <a:rPr lang="en-GB" dirty="0">
                <a:latin typeface="Aptos" panose="020B0004020202020204" pitchFamily="34" charset="0"/>
              </a:rPr>
              <a:t>Highlighted areas can be customised </a:t>
            </a:r>
            <a:r>
              <a:rPr lang="en-GB" sz="1400" dirty="0">
                <a:latin typeface="Aptos" panose="020B0004020202020204" pitchFamily="34" charset="0"/>
              </a:rPr>
              <a:t>(Word and </a:t>
            </a:r>
            <a:r>
              <a:rPr lang="en-GB" sz="1400" dirty="0" err="1">
                <a:latin typeface="Aptos" panose="020B0004020202020204" pitchFamily="34" charset="0"/>
              </a:rPr>
              <a:t>Powerpoint</a:t>
            </a:r>
            <a:r>
              <a:rPr lang="en-GB" sz="1400" dirty="0">
                <a:latin typeface="Aptos" panose="020B0004020202020204" pitchFamily="34" charset="0"/>
              </a:rPr>
              <a:t> versions included)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292A6-F4C1-0AD3-AF69-73F2737F24F2}"/>
              </a:ext>
            </a:extLst>
          </p:cNvPr>
          <p:cNvSpPr txBox="1"/>
          <p:nvPr/>
        </p:nvSpPr>
        <p:spPr>
          <a:xfrm>
            <a:off x="1627025" y="4967830"/>
            <a:ext cx="1928609" cy="156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Bef>
                <a:spcPts val="600"/>
              </a:spcBef>
            </a:pPr>
            <a:r>
              <a:rPr lang="en-GB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 A5 flyer </a:t>
            </a: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versions, print using an A5 page size and “fit to page” option.</a:t>
            </a:r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92E06-A1A3-73CF-FC7A-EAA38A04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420" y="2399886"/>
            <a:ext cx="2901962" cy="4113307"/>
          </a:xfrm>
          <a:prstGeom prst="rect">
            <a:avLst/>
          </a:prstGeom>
          <a:ln>
            <a:noFill/>
          </a:ln>
          <a:effectLst>
            <a:outerShdw blurRad="127000" dist="88900" dir="72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oster of a group of people&#10;&#10;Description automatically generated">
            <a:extLst>
              <a:ext uri="{FF2B5EF4-FFF2-40B4-BE49-F238E27FC236}">
                <a16:creationId xmlns:a16="http://schemas.microsoft.com/office/drawing/2014/main" id="{7BE623BF-F02A-CE9A-B392-8ECB4373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08" y="2431654"/>
            <a:ext cx="2898837" cy="4100194"/>
          </a:xfrm>
          <a:prstGeom prst="rect">
            <a:avLst/>
          </a:prstGeom>
          <a:ln>
            <a:noFill/>
          </a:ln>
          <a:effectLst>
            <a:outerShdw blurRad="127000" dist="88900" dir="72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16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C03F2-6E76-7B5B-F6DF-E3607F6E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337" y="2281287"/>
            <a:ext cx="9335744" cy="1395168"/>
          </a:xfrm>
        </p:spPr>
        <p:txBody>
          <a:bodyPr>
            <a:normAutofit/>
          </a:bodyPr>
          <a:lstStyle/>
          <a:p>
            <a:r>
              <a:rPr lang="en-GB" dirty="0"/>
              <a:t>This includes graphic and animated graphic 						(Click below to play)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B7AD9-5ADD-2A0F-F0B9-CD7116CCE1A8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46D0E-0B10-5728-20C1-3380D184BD9E}"/>
              </a:ext>
            </a:extLst>
          </p:cNvPr>
          <p:cNvGrpSpPr/>
          <p:nvPr/>
        </p:nvGrpSpPr>
        <p:grpSpPr>
          <a:xfrm>
            <a:off x="0" y="1328737"/>
            <a:ext cx="1514493" cy="5529263"/>
            <a:chOff x="1628772" y="4828585"/>
            <a:chExt cx="1514493" cy="2198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18669C-9F4C-260E-8CEC-F8437C83A35E}"/>
                </a:ext>
              </a:extLst>
            </p:cNvPr>
            <p:cNvSpPr/>
            <p:nvPr/>
          </p:nvSpPr>
          <p:spPr>
            <a:xfrm>
              <a:off x="1628772" y="4828585"/>
              <a:ext cx="285750" cy="219810"/>
            </a:xfrm>
            <a:prstGeom prst="rect">
              <a:avLst/>
            </a:prstGeom>
            <a:solidFill>
              <a:srgbClr val="0587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F176F0-6244-DAF7-6B9A-0AEEC423DA5C}"/>
                </a:ext>
              </a:extLst>
            </p:cNvPr>
            <p:cNvSpPr/>
            <p:nvPr/>
          </p:nvSpPr>
          <p:spPr>
            <a:xfrm>
              <a:off x="2038353" y="4828585"/>
              <a:ext cx="285750" cy="219810"/>
            </a:xfrm>
            <a:prstGeom prst="rect">
              <a:avLst/>
            </a:prstGeom>
            <a:solidFill>
              <a:srgbClr val="A257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E7E33A-DECB-F84B-E5DA-46F090E4FC31}"/>
                </a:ext>
              </a:extLst>
            </p:cNvPr>
            <p:cNvSpPr/>
            <p:nvPr/>
          </p:nvSpPr>
          <p:spPr>
            <a:xfrm>
              <a:off x="2447934" y="4828585"/>
              <a:ext cx="285750" cy="219810"/>
            </a:xfrm>
            <a:prstGeom prst="rect">
              <a:avLst/>
            </a:prstGeom>
            <a:solidFill>
              <a:srgbClr val="D54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B8E3CD-7D0D-A14C-2AC6-7984DF425E6D}"/>
                </a:ext>
              </a:extLst>
            </p:cNvPr>
            <p:cNvSpPr/>
            <p:nvPr/>
          </p:nvSpPr>
          <p:spPr>
            <a:xfrm>
              <a:off x="2857515" y="4828585"/>
              <a:ext cx="285750" cy="219810"/>
            </a:xfrm>
            <a:prstGeom prst="rect">
              <a:avLst/>
            </a:prstGeom>
            <a:solidFill>
              <a:srgbClr val="E3A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E18601E-048B-C108-833E-B6F3FF2CD093}"/>
              </a:ext>
            </a:extLst>
          </p:cNvPr>
          <p:cNvSpPr txBox="1">
            <a:spLocks/>
          </p:cNvSpPr>
          <p:nvPr/>
        </p:nvSpPr>
        <p:spPr>
          <a:xfrm>
            <a:off x="1665336" y="1426407"/>
            <a:ext cx="9707502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AE25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Socials media graphics </a:t>
            </a:r>
          </a:p>
        </p:txBody>
      </p:sp>
      <p:pic>
        <p:nvPicPr>
          <p:cNvPr id="7" name="Picture 6" descr="A poster of a group of people&#10;&#10;Description automatically generated">
            <a:extLst>
              <a:ext uri="{FF2B5EF4-FFF2-40B4-BE49-F238E27FC236}">
                <a16:creationId xmlns:a16="http://schemas.microsoft.com/office/drawing/2014/main" id="{E771E4DF-6E56-88B4-CEEF-BC66CA1B1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89" y="3111851"/>
            <a:ext cx="3118930" cy="3118930"/>
          </a:xfrm>
          <a:prstGeom prst="rect">
            <a:avLst/>
          </a:prstGeom>
          <a:ln>
            <a:noFill/>
          </a:ln>
          <a:effectLst>
            <a:outerShdw blurRad="127000" dist="88900" dir="72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ocial Media animation">
            <a:hlinkClick r:id="" action="ppaction://media"/>
            <a:extLst>
              <a:ext uri="{FF2B5EF4-FFF2-40B4-BE49-F238E27FC236}">
                <a16:creationId xmlns:a16="http://schemas.microsoft.com/office/drawing/2014/main" id="{F2B4AC21-7EF3-1105-1079-DBEA567521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8861" y="3429000"/>
            <a:ext cx="3118930" cy="3118930"/>
          </a:xfrm>
          <a:prstGeom prst="rect">
            <a:avLst/>
          </a:prstGeom>
          <a:ln>
            <a:noFill/>
          </a:ln>
          <a:effectLst>
            <a:outerShdw blurRad="127000" dist="88900" dir="72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AB7AD9-5ADD-2A0F-F0B9-CD7116CCE1A8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46D0E-0B10-5728-20C1-3380D184BD9E}"/>
              </a:ext>
            </a:extLst>
          </p:cNvPr>
          <p:cNvGrpSpPr/>
          <p:nvPr/>
        </p:nvGrpSpPr>
        <p:grpSpPr>
          <a:xfrm>
            <a:off x="0" y="1328737"/>
            <a:ext cx="1514493" cy="5529263"/>
            <a:chOff x="1628772" y="4828585"/>
            <a:chExt cx="1514493" cy="2198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18669C-9F4C-260E-8CEC-F8437C83A35E}"/>
                </a:ext>
              </a:extLst>
            </p:cNvPr>
            <p:cNvSpPr/>
            <p:nvPr/>
          </p:nvSpPr>
          <p:spPr>
            <a:xfrm>
              <a:off x="1628772" y="4828585"/>
              <a:ext cx="285750" cy="219810"/>
            </a:xfrm>
            <a:prstGeom prst="rect">
              <a:avLst/>
            </a:prstGeom>
            <a:solidFill>
              <a:srgbClr val="0587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F176F0-6244-DAF7-6B9A-0AEEC423DA5C}"/>
                </a:ext>
              </a:extLst>
            </p:cNvPr>
            <p:cNvSpPr/>
            <p:nvPr/>
          </p:nvSpPr>
          <p:spPr>
            <a:xfrm>
              <a:off x="2038353" y="4828585"/>
              <a:ext cx="285750" cy="219810"/>
            </a:xfrm>
            <a:prstGeom prst="rect">
              <a:avLst/>
            </a:prstGeom>
            <a:solidFill>
              <a:srgbClr val="A257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E7E33A-DECB-F84B-E5DA-46F090E4FC31}"/>
                </a:ext>
              </a:extLst>
            </p:cNvPr>
            <p:cNvSpPr/>
            <p:nvPr/>
          </p:nvSpPr>
          <p:spPr>
            <a:xfrm>
              <a:off x="2447934" y="4828585"/>
              <a:ext cx="285750" cy="219810"/>
            </a:xfrm>
            <a:prstGeom prst="rect">
              <a:avLst/>
            </a:prstGeom>
            <a:solidFill>
              <a:srgbClr val="D54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B8E3CD-7D0D-A14C-2AC6-7984DF425E6D}"/>
                </a:ext>
              </a:extLst>
            </p:cNvPr>
            <p:cNvSpPr/>
            <p:nvPr/>
          </p:nvSpPr>
          <p:spPr>
            <a:xfrm>
              <a:off x="2857515" y="4828585"/>
              <a:ext cx="285750" cy="219810"/>
            </a:xfrm>
            <a:prstGeom prst="rect">
              <a:avLst/>
            </a:prstGeom>
            <a:solidFill>
              <a:srgbClr val="E3A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E18601E-048B-C108-833E-B6F3FF2CD093}"/>
              </a:ext>
            </a:extLst>
          </p:cNvPr>
          <p:cNvSpPr txBox="1">
            <a:spLocks/>
          </p:cNvSpPr>
          <p:nvPr/>
        </p:nvSpPr>
        <p:spPr>
          <a:xfrm>
            <a:off x="1665336" y="1426407"/>
            <a:ext cx="9707502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AE25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Downloads all the comms toolkit elements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B75F7-5169-4730-9FBE-8018E5EBE0E4}"/>
              </a:ext>
            </a:extLst>
          </p:cNvPr>
          <p:cNvSpPr txBox="1"/>
          <p:nvPr/>
        </p:nvSpPr>
        <p:spPr>
          <a:xfrm>
            <a:off x="2442224" y="2458586"/>
            <a:ext cx="730528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Click here to download the toolkit resources</a:t>
            </a:r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39A13-B6B6-6CD6-25B6-26005DA8D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5" t="39284" r="18572" b="33278"/>
          <a:stretch/>
        </p:blipFill>
        <p:spPr>
          <a:xfrm>
            <a:off x="6309529" y="3449291"/>
            <a:ext cx="4334256" cy="1013969"/>
          </a:xfrm>
          <a:prstGeom prst="rect">
            <a:avLst/>
          </a:prstGeom>
          <a:ln>
            <a:noFill/>
          </a:ln>
          <a:effectLst>
            <a:outerShdw blurRad="127000" dist="88900" dir="72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7CCA0-5665-C528-BE0D-D06F48845E2F}"/>
              </a:ext>
            </a:extLst>
          </p:cNvPr>
          <p:cNvSpPr txBox="1"/>
          <p:nvPr/>
        </p:nvSpPr>
        <p:spPr>
          <a:xfrm>
            <a:off x="2442224" y="3494610"/>
            <a:ext cx="349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Hover over the item and choose “download” on the right-hand side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44306-40F6-B113-B0D2-7AC9B3004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529" y="4779037"/>
            <a:ext cx="1215789" cy="1660065"/>
          </a:xfrm>
          <a:prstGeom prst="rect">
            <a:avLst/>
          </a:prstGeom>
          <a:ln>
            <a:noFill/>
          </a:ln>
          <a:effectLst>
            <a:outerShdw blurRad="127000" dist="88900" dir="72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ADF357-C467-4620-5B6B-73D7E91063F4}"/>
              </a:ext>
            </a:extLst>
          </p:cNvPr>
          <p:cNvSpPr txBox="1"/>
          <p:nvPr/>
        </p:nvSpPr>
        <p:spPr>
          <a:xfrm>
            <a:off x="2512328" y="5147404"/>
            <a:ext cx="349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“Or continue with download only” at the bottom</a:t>
            </a:r>
          </a:p>
        </p:txBody>
      </p:sp>
    </p:spTree>
    <p:extLst>
      <p:ext uri="{BB962C8B-B14F-4D97-AF65-F5344CB8AC3E}">
        <p14:creationId xmlns:p14="http://schemas.microsoft.com/office/powerpoint/2010/main" val="55999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BCB-AA63-309B-7FC5-7C2C6F5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7" y="1361470"/>
            <a:ext cx="8788917" cy="720080"/>
          </a:xfrm>
        </p:spPr>
        <p:txBody>
          <a:bodyPr>
            <a:normAutofit/>
          </a:bodyPr>
          <a:lstStyle/>
          <a:p>
            <a:r>
              <a:rPr lang="en-GB" dirty="0"/>
              <a:t>Delivering summer well being festivals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15A790B-8B66-F412-6593-D4CCEFCD3605}"/>
              </a:ext>
            </a:extLst>
          </p:cNvPr>
          <p:cNvSpPr txBox="1">
            <a:spLocks/>
          </p:cNvSpPr>
          <p:nvPr/>
        </p:nvSpPr>
        <p:spPr>
          <a:xfrm>
            <a:off x="546657" y="2081550"/>
            <a:ext cx="6704127" cy="544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E257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Placed based organised </a:t>
            </a:r>
          </a:p>
          <a:p>
            <a:r>
              <a:rPr lang="en-GB" sz="1800" b="1" u="sng" dirty="0"/>
              <a:t>Free</a:t>
            </a:r>
            <a:r>
              <a:rPr lang="en-GB" sz="1800" dirty="0"/>
              <a:t> activities, learning and fun</a:t>
            </a:r>
          </a:p>
          <a:p>
            <a:r>
              <a:rPr lang="en-GB" sz="1800" dirty="0"/>
              <a:t>Everyone invited </a:t>
            </a:r>
          </a:p>
          <a:p>
            <a:r>
              <a:rPr lang="en-GB" sz="1800" dirty="0"/>
              <a:t>Community venues, green spaces</a:t>
            </a:r>
          </a:p>
          <a:p>
            <a:r>
              <a:rPr lang="en-GB" sz="1800" dirty="0"/>
              <a:t>Wellbeing groups and services </a:t>
            </a:r>
          </a:p>
          <a:p>
            <a:r>
              <a:rPr lang="en-GB" sz="1800" dirty="0"/>
              <a:t>Taster sessions – sport, art to dance</a:t>
            </a:r>
          </a:p>
          <a:p>
            <a:r>
              <a:rPr lang="en-GB" sz="1800" dirty="0"/>
              <a:t>Range of NHS Health checks</a:t>
            </a:r>
          </a:p>
          <a:p>
            <a:r>
              <a:rPr lang="en-GB" sz="1800" dirty="0"/>
              <a:t>Bring a picnic + healthy food</a:t>
            </a:r>
          </a:p>
          <a:p>
            <a:r>
              <a:rPr lang="en-GB" sz="1800" dirty="0"/>
              <a:t>Meet new people, have a good time</a:t>
            </a:r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7F6B4-ED05-C5E5-337F-B033DBBD148D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3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BCB-AA63-309B-7FC5-7C2C6F5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29" y="1409668"/>
            <a:ext cx="8788917" cy="720080"/>
          </a:xfrm>
        </p:spPr>
        <p:txBody>
          <a:bodyPr>
            <a:normAutofit/>
          </a:bodyPr>
          <a:lstStyle/>
          <a:p>
            <a:r>
              <a:rPr lang="en-GB" dirty="0"/>
              <a:t>What we’re planning to do: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C03F2-6E76-7B5B-F6DF-E3607F6E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57" y="2167859"/>
            <a:ext cx="11679374" cy="5445224"/>
          </a:xfrm>
        </p:spPr>
        <p:txBody>
          <a:bodyPr>
            <a:normAutofit/>
          </a:bodyPr>
          <a:lstStyle/>
          <a:p>
            <a:r>
              <a:rPr lang="en-GB" sz="2000" dirty="0"/>
              <a:t>We have eight Summer Wellbeing Festivals happening over the summer</a:t>
            </a:r>
          </a:p>
          <a:p>
            <a:r>
              <a:rPr lang="en-GB" sz="2000" dirty="0"/>
              <a:t>Between August-September 2024</a:t>
            </a:r>
          </a:p>
          <a:p>
            <a:r>
              <a:rPr lang="en-GB" sz="2000" dirty="0"/>
              <a:t>Delivery in partnership with hub network &amp; local organisations</a:t>
            </a:r>
          </a:p>
          <a:p>
            <a:r>
              <a:rPr lang="en-GB" sz="2000" dirty="0"/>
              <a:t>Small funding pot for each event </a:t>
            </a:r>
          </a:p>
          <a:p>
            <a:r>
              <a:rPr lang="en-GB" sz="2000" dirty="0"/>
              <a:t>Promotional support and my team’s support </a:t>
            </a:r>
          </a:p>
          <a:p>
            <a:r>
              <a:rPr lang="en-GB" sz="2000" dirty="0"/>
              <a:t>Potential to showcase and celebrate the summer festivities </a:t>
            </a:r>
            <a:br>
              <a:rPr lang="en-GB" sz="2000" dirty="0"/>
            </a:br>
            <a:r>
              <a:rPr lang="en-GB" sz="2000" dirty="0"/>
              <a:t>at our AGM in September 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8" descr="Summer-of-Wellbeing-2023">
            <a:extLst>
              <a:ext uri="{FF2B5EF4-FFF2-40B4-BE49-F238E27FC236}">
                <a16:creationId xmlns:a16="http://schemas.microsoft.com/office/drawing/2014/main" id="{09A66CFB-D530-2BC3-48DB-B6174BB9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84" y="4337057"/>
            <a:ext cx="4772734" cy="20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B7AD9-5ADD-2A0F-F0B9-CD7116CCE1A8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BCB-AA63-309B-7FC5-7C2C6F5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55" y="1403390"/>
            <a:ext cx="8788917" cy="720080"/>
          </a:xfrm>
        </p:spPr>
        <p:txBody>
          <a:bodyPr>
            <a:normAutofit/>
          </a:bodyPr>
          <a:lstStyle/>
          <a:p>
            <a:r>
              <a:rPr lang="en-GB" dirty="0"/>
              <a:t>Theme for the event: 5 themes of wellbeing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C03F2-6E76-7B5B-F6DF-E3607F6E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56" y="2123470"/>
            <a:ext cx="11182225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0" dirty="0">
                <a:effectLst/>
                <a:latin typeface="Frutiger W01"/>
              </a:rPr>
              <a:t>We’d like to theme our summer well being festivals around  5 ways of well being to help our public find out what support, activities are available to help their well being, focusing on:</a:t>
            </a:r>
            <a:endParaRPr lang="en-GB" sz="2000" dirty="0"/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checked – NHS health checks, cancer screenings, vaccinations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 well – healthier eating, portion control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 more – tips to help you move more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new things – learn new skills, take up a new hobby, sport or </a:t>
            </a: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 a group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kind– </a:t>
            </a: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volunteering, blood donation, </a:t>
            </a:r>
            <a:r>
              <a:rPr lang="en-GB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out into nature, meet with friends, </a:t>
            </a: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sign up for organ donation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exhibiting and your event 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be around these themes.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should be free or affordable (if food is sold)</a:t>
            </a:r>
            <a:b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Smoke and alcohol free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0B744-92E5-FB6C-FCE5-AEDC011F8757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4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BCB-AA63-309B-7FC5-7C2C6F5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56" y="1467760"/>
            <a:ext cx="9513224" cy="720080"/>
          </a:xfrm>
        </p:spPr>
        <p:txBody>
          <a:bodyPr>
            <a:normAutofit/>
          </a:bodyPr>
          <a:lstStyle/>
          <a:p>
            <a:r>
              <a:rPr lang="en-GB" dirty="0"/>
              <a:t>Festival ‘buddy’ scheme and meet a friend tent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C03F2-6E76-7B5B-F6DF-E3607F6E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56" y="2256636"/>
            <a:ext cx="9085546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12B32"/>
                </a:solidFill>
                <a:latin typeface="Frutiger W01"/>
              </a:rPr>
              <a:t>We have lots of fantastic volunteers, staff and supporters in our local communities who could support people visiting our festivals to find out </a:t>
            </a:r>
            <a:r>
              <a:rPr lang="en-GB" sz="2400" dirty="0" err="1">
                <a:solidFill>
                  <a:srgbClr val="212B32"/>
                </a:solidFill>
                <a:latin typeface="Frutiger W01"/>
              </a:rPr>
              <a:t>more.‘Meet</a:t>
            </a:r>
            <a:r>
              <a:rPr lang="en-GB" sz="2400" dirty="0">
                <a:solidFill>
                  <a:srgbClr val="212B32"/>
                </a:solidFill>
                <a:latin typeface="Frutiger W01"/>
              </a:rPr>
              <a:t> a friend’ tent and ‘happy to chat’ bench </a:t>
            </a:r>
          </a:p>
          <a:p>
            <a:pPr marL="0" indent="0">
              <a:buNone/>
            </a:pPr>
            <a:endParaRPr lang="en-GB" sz="2400" dirty="0">
              <a:solidFill>
                <a:srgbClr val="212B32"/>
              </a:solidFill>
              <a:latin typeface="Frutiger W01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212B32"/>
                </a:solidFill>
                <a:latin typeface="Frutiger W01"/>
              </a:rPr>
              <a:t>The aim could be a ‘well being’ buddy role that meets/greets people and supports them to get the </a:t>
            </a:r>
            <a:br>
              <a:rPr lang="en-GB" sz="2400" dirty="0">
                <a:solidFill>
                  <a:srgbClr val="212B32"/>
                </a:solidFill>
                <a:latin typeface="Frutiger W01"/>
              </a:rPr>
            </a:br>
            <a:r>
              <a:rPr lang="en-GB" sz="2400" dirty="0">
                <a:solidFill>
                  <a:srgbClr val="212B32"/>
                </a:solidFill>
                <a:latin typeface="Frutiger W01"/>
              </a:rPr>
              <a:t>most out of the event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212B32"/>
                </a:solidFill>
                <a:latin typeface="Frutiger W01"/>
              </a:rPr>
              <a:t>We can combine the buddy scheme with a is </a:t>
            </a:r>
            <a:br>
              <a:rPr lang="en-GB" sz="2400" dirty="0">
                <a:solidFill>
                  <a:srgbClr val="212B32"/>
                </a:solidFill>
                <a:latin typeface="Frutiger W01"/>
              </a:rPr>
            </a:br>
            <a:r>
              <a:rPr lang="en-GB" sz="2400" dirty="0">
                <a:solidFill>
                  <a:srgbClr val="212B32"/>
                </a:solidFill>
                <a:latin typeface="Frutiger W01"/>
              </a:rPr>
              <a:t>‘personalised’ prevention conversations and using </a:t>
            </a:r>
            <a:br>
              <a:rPr lang="en-GB" sz="2400" dirty="0">
                <a:solidFill>
                  <a:srgbClr val="212B32"/>
                </a:solidFill>
                <a:latin typeface="Frutiger W01"/>
              </a:rPr>
            </a:br>
            <a:r>
              <a:rPr lang="en-GB" sz="2400" dirty="0">
                <a:solidFill>
                  <a:srgbClr val="212B32"/>
                </a:solidFill>
                <a:latin typeface="Frutiger W01"/>
              </a:rPr>
              <a:t>our new well being booklet and action/tracker</a:t>
            </a:r>
            <a:endParaRPr lang="en-GB" sz="2400" dirty="0"/>
          </a:p>
        </p:txBody>
      </p:sp>
      <p:pic>
        <p:nvPicPr>
          <p:cNvPr id="2050" name="Picture 2" descr="Happy to Chat benches aim to combat loneliness and isolation | Newcastle  City Council">
            <a:extLst>
              <a:ext uri="{FF2B5EF4-FFF2-40B4-BE49-F238E27FC236}">
                <a16:creationId xmlns:a16="http://schemas.microsoft.com/office/drawing/2014/main" id="{D04DC5C4-5C6F-A4F4-3A4F-B16DCDFB8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16068" b="23409"/>
          <a:stretch/>
        </p:blipFill>
        <p:spPr bwMode="auto">
          <a:xfrm>
            <a:off x="8616098" y="4147017"/>
            <a:ext cx="3459637" cy="19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ith and Friendship Tent - Diocese of Leicester">
            <a:extLst>
              <a:ext uri="{FF2B5EF4-FFF2-40B4-BE49-F238E27FC236}">
                <a16:creationId xmlns:a16="http://schemas.microsoft.com/office/drawing/2014/main" id="{57B3FD36-259C-7988-29C7-8FA8135C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81" y="1209070"/>
            <a:ext cx="2097563" cy="28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260CA9-E5F4-3237-1FD3-20A45AAEED5E}"/>
              </a:ext>
            </a:extLst>
          </p:cNvPr>
          <p:cNvSpPr txBox="1"/>
          <p:nvPr/>
        </p:nvSpPr>
        <p:spPr>
          <a:xfrm>
            <a:off x="173879" y="6538878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2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BCB-AA63-309B-7FC5-7C2C6F5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6" y="1496618"/>
            <a:ext cx="8788917" cy="720080"/>
          </a:xfrm>
        </p:spPr>
        <p:txBody>
          <a:bodyPr>
            <a:normAutofit/>
          </a:bodyPr>
          <a:lstStyle/>
          <a:p>
            <a:r>
              <a:rPr lang="en-GB" dirty="0"/>
              <a:t>NHS health check offer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F1D6A-E59B-3D29-0EF2-5F7FA542E02C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C3DE33D-B5F9-F752-7361-F84FA818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6" y="2216698"/>
            <a:ext cx="10789322" cy="37579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dirty="0"/>
            </a:br>
            <a:r>
              <a:rPr lang="en-GB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Our NHS health check teams will be attending all events to provide: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blood pressure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cholesterol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weight//BMI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health and vaccinations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Qrisk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score (risk of developing cardiovascular problems such heart attack, stroke, diabetes, kidney problems over the next 10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smoking cessation.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BCB-AA63-309B-7FC5-7C2C6F5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6" y="1395254"/>
            <a:ext cx="8788917" cy="720080"/>
          </a:xfrm>
        </p:spPr>
        <p:txBody>
          <a:bodyPr>
            <a:normAutofit/>
          </a:bodyPr>
          <a:lstStyle/>
          <a:p>
            <a:r>
              <a:rPr lang="en-GB" dirty="0"/>
              <a:t>Healthy Cornwall Offer at festivals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F1D6A-E59B-3D29-0EF2-5F7FA542E02C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C3DE33D-B5F9-F752-7361-F84FA818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50" y="2115334"/>
            <a:ext cx="9294918" cy="2716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Healthy Cornwall have kindly agreed to </a:t>
            </a:r>
            <a:r>
              <a:rPr lang="en-GB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ovide countywide for the Summer Festivals as below;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Early Years Games (low level balance beams)</a:t>
            </a:r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Pop up tennis</a:t>
            </a:r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Pop up football</a:t>
            </a:r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Target games</a:t>
            </a:r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 monitoring</a:t>
            </a:r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Display boards with signposting and health campaigns (national and local)</a:t>
            </a:r>
            <a:endParaRPr lang="en-GB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br>
              <a:rPr lang="en-GB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3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CC36A8-C0BF-67AD-F49E-B6FE0AC82759}"/>
              </a:ext>
            </a:extLst>
          </p:cNvPr>
          <p:cNvSpPr txBox="1"/>
          <p:nvPr/>
        </p:nvSpPr>
        <p:spPr>
          <a:xfrm>
            <a:off x="291313" y="6372536"/>
            <a:ext cx="647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A8D9F-AB82-7EBD-276C-64FDB5EAC25C}"/>
              </a:ext>
            </a:extLst>
          </p:cNvPr>
          <p:cNvGrpSpPr/>
          <p:nvPr/>
        </p:nvGrpSpPr>
        <p:grpSpPr>
          <a:xfrm>
            <a:off x="0" y="1328737"/>
            <a:ext cx="1514493" cy="5529263"/>
            <a:chOff x="1628772" y="4828585"/>
            <a:chExt cx="1514493" cy="2198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AAB999-2183-12B3-C95F-25804FB52A78}"/>
                </a:ext>
              </a:extLst>
            </p:cNvPr>
            <p:cNvSpPr/>
            <p:nvPr/>
          </p:nvSpPr>
          <p:spPr>
            <a:xfrm>
              <a:off x="1628772" y="4828585"/>
              <a:ext cx="285750" cy="219810"/>
            </a:xfrm>
            <a:prstGeom prst="rect">
              <a:avLst/>
            </a:prstGeom>
            <a:solidFill>
              <a:srgbClr val="0587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1DFB26-BD18-E14A-EA93-F8D429A14921}"/>
                </a:ext>
              </a:extLst>
            </p:cNvPr>
            <p:cNvSpPr/>
            <p:nvPr/>
          </p:nvSpPr>
          <p:spPr>
            <a:xfrm>
              <a:off x="2038353" y="4828585"/>
              <a:ext cx="285750" cy="219810"/>
            </a:xfrm>
            <a:prstGeom prst="rect">
              <a:avLst/>
            </a:prstGeom>
            <a:solidFill>
              <a:srgbClr val="A257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5F7001-E6C5-463A-DD6A-E03A48F54F92}"/>
                </a:ext>
              </a:extLst>
            </p:cNvPr>
            <p:cNvSpPr/>
            <p:nvPr/>
          </p:nvSpPr>
          <p:spPr>
            <a:xfrm>
              <a:off x="2447934" y="4828585"/>
              <a:ext cx="285750" cy="219810"/>
            </a:xfrm>
            <a:prstGeom prst="rect">
              <a:avLst/>
            </a:prstGeom>
            <a:solidFill>
              <a:srgbClr val="D54B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291C78-B2D8-75CD-EA21-A1BEACAA81BC}"/>
                </a:ext>
              </a:extLst>
            </p:cNvPr>
            <p:cNvSpPr/>
            <p:nvPr/>
          </p:nvSpPr>
          <p:spPr>
            <a:xfrm>
              <a:off x="2857515" y="4828585"/>
              <a:ext cx="285750" cy="219810"/>
            </a:xfrm>
            <a:prstGeom prst="rect">
              <a:avLst/>
            </a:prstGeom>
            <a:solidFill>
              <a:srgbClr val="E3A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8735DAE-B428-0494-3D91-C154A9A38A0F}"/>
              </a:ext>
            </a:extLst>
          </p:cNvPr>
          <p:cNvSpPr txBox="1">
            <a:spLocks/>
          </p:cNvSpPr>
          <p:nvPr/>
        </p:nvSpPr>
        <p:spPr>
          <a:xfrm>
            <a:off x="1802367" y="1512208"/>
            <a:ext cx="8788917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AE25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Dates for the summer wellbeing festivals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7EB533-BF36-55C0-96E5-927802ACE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12560"/>
              </p:ext>
            </p:extLst>
          </p:nvPr>
        </p:nvGraphicFramePr>
        <p:xfrm>
          <a:off x="1905193" y="2232288"/>
          <a:ext cx="9467645" cy="437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6588">
                  <a:extLst>
                    <a:ext uri="{9D8B030D-6E8A-4147-A177-3AD203B41FA5}">
                      <a16:colId xmlns:a16="http://schemas.microsoft.com/office/drawing/2014/main" val="2133931172"/>
                    </a:ext>
                  </a:extLst>
                </a:gridCol>
                <a:gridCol w="2517923">
                  <a:extLst>
                    <a:ext uri="{9D8B030D-6E8A-4147-A177-3AD203B41FA5}">
                      <a16:colId xmlns:a16="http://schemas.microsoft.com/office/drawing/2014/main" val="3268191888"/>
                    </a:ext>
                  </a:extLst>
                </a:gridCol>
                <a:gridCol w="3083134">
                  <a:extLst>
                    <a:ext uri="{9D8B030D-6E8A-4147-A177-3AD203B41FA5}">
                      <a16:colId xmlns:a16="http://schemas.microsoft.com/office/drawing/2014/main" val="524204748"/>
                    </a:ext>
                  </a:extLst>
                </a:gridCol>
              </a:tblGrid>
              <a:tr h="2886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94292"/>
                  </a:ext>
                </a:extLst>
              </a:tr>
              <a:tr h="585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Redruth Rugby Club and CN4C, The Elms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</a:rPr>
                        <a:t>Saturday 3 August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10am-3pm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29869"/>
                  </a:ext>
                </a:extLst>
              </a:tr>
              <a:tr h="28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Park House Centre Bude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Saturday 3 August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11am-3pm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34629"/>
                  </a:ext>
                </a:extLst>
              </a:tr>
              <a:tr h="585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Humphry Davy School &amp; Trelya, Penzance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Friday 9 August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</a:rPr>
                        <a:t>2-7pm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87813"/>
                  </a:ext>
                </a:extLst>
              </a:tr>
              <a:tr h="585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err="1"/>
                        <a:t>Poltair</a:t>
                      </a:r>
                      <a:r>
                        <a:rPr lang="en-GB" sz="1400" b="1" dirty="0"/>
                        <a:t> Park and CN4C The One and All Bank, </a:t>
                      </a:r>
                      <a:r>
                        <a:rPr lang="en-GB" sz="1400" kern="100" dirty="0">
                          <a:effectLst/>
                        </a:rPr>
                        <a:t>St Austell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</a:rPr>
                        <a:t>Saturday 17 August  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10am-3pm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477198"/>
                  </a:ext>
                </a:extLst>
              </a:tr>
              <a:tr h="286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Town Hall, Launceston 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Saturday 17 August  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11am-3pm</a:t>
                      </a: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57621"/>
                  </a:ext>
                </a:extLst>
              </a:tr>
              <a:tr h="585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Basset Centre, Camborne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Saturday 14 September 2024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9.30am-12.30pm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508681"/>
                  </a:ext>
                </a:extLst>
              </a:tr>
              <a:tr h="585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/>
                        <a:t>Hayle Recreation Ground, Hayle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Saturday 14 September 2024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</a:rPr>
                        <a:t>2pm -5pm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69080"/>
                  </a:ext>
                </a:extLst>
              </a:tr>
              <a:tr h="585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Newquay Orchard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solidFill>
                            <a:schemeClr val="bg1"/>
                          </a:solidFill>
                          <a:effectLst/>
                        </a:rPr>
                        <a:t>Saturday 21 September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</a:rPr>
                        <a:t>10am-3pm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5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6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6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A5CFA-0FAD-AD62-5314-2A363608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a group of people&#10;&#10;Description automatically generated">
            <a:extLst>
              <a:ext uri="{FF2B5EF4-FFF2-40B4-BE49-F238E27FC236}">
                <a16:creationId xmlns:a16="http://schemas.microsoft.com/office/drawing/2014/main" id="{319B8795-2D26-63D8-1F35-8A282DD5A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4712"/>
            <a:ext cx="12192000" cy="52029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4AE08-B5EF-467F-82E9-2D4CF979EBBC}"/>
              </a:ext>
            </a:extLst>
          </p:cNvPr>
          <p:cNvSpPr txBox="1"/>
          <p:nvPr/>
        </p:nvSpPr>
        <p:spPr>
          <a:xfrm>
            <a:off x="4627419" y="63276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Communications toolkit: </a:t>
            </a:r>
            <a:r>
              <a:rPr lang="en-GB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 June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9861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Shaping Our Future">
      <a:dk1>
        <a:srgbClr val="425563"/>
      </a:dk1>
      <a:lt1>
        <a:srgbClr val="FFFFFF"/>
      </a:lt1>
      <a:dk2>
        <a:srgbClr val="AE2573"/>
      </a:dk2>
      <a:lt2>
        <a:srgbClr val="FFFFFF"/>
      </a:lt2>
      <a:accent1>
        <a:srgbClr val="AE2573"/>
      </a:accent1>
      <a:accent2>
        <a:srgbClr val="41B6E6"/>
      </a:accent2>
      <a:accent3>
        <a:srgbClr val="7C2855"/>
      </a:accent3>
      <a:accent4>
        <a:srgbClr val="330072"/>
      </a:accent4>
      <a:accent5>
        <a:srgbClr val="00A499"/>
      </a:accent5>
      <a:accent6>
        <a:srgbClr val="FAE100"/>
      </a:accent6>
      <a:hlink>
        <a:srgbClr val="AE2573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a93207-a648-4fa8-93ea-03fd2255cb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9203DD45CAE947B1AB74D6A8F8FA82" ma:contentTypeVersion="13" ma:contentTypeDescription="Create a new document." ma:contentTypeScope="" ma:versionID="c2e2d3aad935fcb6c9fcbcec3dad2348">
  <xsd:schema xmlns:xsd="http://www.w3.org/2001/XMLSchema" xmlns:xs="http://www.w3.org/2001/XMLSchema" xmlns:p="http://schemas.microsoft.com/office/2006/metadata/properties" xmlns:ns3="47a93207-a648-4fa8-93ea-03fd2255cb86" xmlns:ns4="635d1ac8-297f-45b0-b86b-5ee821986340" targetNamespace="http://schemas.microsoft.com/office/2006/metadata/properties" ma:root="true" ma:fieldsID="d3c332b25b647aa35cbf158b93c3e1bd" ns3:_="" ns4:_="">
    <xsd:import namespace="47a93207-a648-4fa8-93ea-03fd2255cb86"/>
    <xsd:import namespace="635d1ac8-297f-45b0-b86b-5ee82198634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93207-a648-4fa8-93ea-03fd2255cb8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d1ac8-297f-45b0-b86b-5ee8219863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E39406-3B0B-417F-8314-3F93966F5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EE06DF-2ABF-49F5-A75C-91FE1ABA5B04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635d1ac8-297f-45b0-b86b-5ee821986340"/>
    <ds:schemaRef ds:uri="47a93207-a648-4fa8-93ea-03fd2255cb8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B29190-B3DC-4C3E-8004-DEA6D8BF4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93207-a648-4fa8-93ea-03fd2255cb86"/>
    <ds:schemaRef ds:uri="635d1ac8-297f-45b0-b86b-5ee8219863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54079</TotalTime>
  <Words>1219</Words>
  <Application>Microsoft Office PowerPoint</Application>
  <PresentationFormat>Widescreen</PresentationFormat>
  <Paragraphs>142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Frutiger W01</vt:lpstr>
      <vt:lpstr>Times New Roman</vt:lpstr>
      <vt:lpstr>2_Custom Design</vt:lpstr>
      <vt:lpstr>PowerPoint Presentation</vt:lpstr>
      <vt:lpstr>Delivering summer well being festivals</vt:lpstr>
      <vt:lpstr>What we’re planning to do:</vt:lpstr>
      <vt:lpstr>Theme for the event: 5 themes of wellbeing</vt:lpstr>
      <vt:lpstr>Festival ‘buddy’ scheme and meet a friend tent </vt:lpstr>
      <vt:lpstr>NHS health check offer </vt:lpstr>
      <vt:lpstr>Healthy Cornwall Offer at festivals </vt:lpstr>
      <vt:lpstr>PowerPoint Presentation</vt:lpstr>
      <vt:lpstr>PowerPoint Presentation</vt:lpstr>
      <vt:lpstr>Overview </vt:lpstr>
      <vt:lpstr>Healthier Together – summer wellbeing festival  (For use in ebulletin or web text)</vt:lpstr>
      <vt:lpstr>Logos for the festival</vt:lpstr>
      <vt:lpstr>Summer Festival comms toolkit – see zip folder at end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TUSON, Lucy (NHS CORNWALL AND THE ISLES OF SCILLY ICB - 11N)</dc:creator>
  <cp:lastModifiedBy>TUSON, Lucy (NHS CORNWALL AND THE ISLES OF SCILLY ICB - 11N)</cp:lastModifiedBy>
  <cp:revision>323</cp:revision>
  <cp:lastPrinted>2023-03-02T11:43:03Z</cp:lastPrinted>
  <dcterms:created xsi:type="dcterms:W3CDTF">2023-02-13T14:40:41Z</dcterms:created>
  <dcterms:modified xsi:type="dcterms:W3CDTF">2024-07-03T09:45:51Z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0x010100359203DD45CAE947B1AB74D6A8F8FA82</vt:lpwstr>
  </property>
</Properties>
</file>